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65" r:id="rId2"/>
    <p:sldId id="258" r:id="rId3"/>
    <p:sldId id="260" r:id="rId4"/>
    <p:sldId id="259" r:id="rId5"/>
    <p:sldId id="266" r:id="rId6"/>
    <p:sldId id="267" r:id="rId7"/>
    <p:sldId id="261" r:id="rId8"/>
  </p:sldIdLst>
  <p:sldSz cx="15998825" cy="15998825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639">
          <p15:clr>
            <a:srgbClr val="A4A3A4"/>
          </p15:clr>
        </p15:guide>
        <p15:guide id="2" pos="662">
          <p15:clr>
            <a:srgbClr val="A4A3A4"/>
          </p15:clr>
        </p15:guide>
        <p15:guide id="3" orient="horz" pos="930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3" roundtripDataSignature="AMtx7miLcXLQA8FHi4nnbmnl8SkLqG2pt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313" autoAdjust="0"/>
    <p:restoredTop sz="63647" autoAdjust="0"/>
  </p:normalViewPr>
  <p:slideViewPr>
    <p:cSldViewPr snapToGrid="0">
      <p:cViewPr>
        <p:scale>
          <a:sx n="33" d="100"/>
          <a:sy n="33" d="100"/>
        </p:scale>
        <p:origin x="-2730" y="-72"/>
      </p:cViewPr>
      <p:guideLst>
        <p:guide orient="horz" pos="639"/>
        <p:guide orient="horz" pos="9303"/>
        <p:guide pos="662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360045" cy="36004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885950" y="1143000"/>
            <a:ext cx="30861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1369301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1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ru-RU" i="0" u="sng" dirty="0"/>
              <a:t>ОФОРМЛЕНИЕ</a:t>
            </a:r>
            <a:r>
              <a:rPr lang="ru-RU" i="0" u="none" dirty="0"/>
              <a:t/>
            </a:r>
            <a:br>
              <a:rPr lang="ru-RU" i="0" u="none" dirty="0"/>
            </a:br>
            <a:r>
              <a:rPr lang="ru-RU" i="1" u="none" dirty="0"/>
              <a:t>П</a:t>
            </a:r>
            <a:r>
              <a:rPr lang="ru-RU" i="1" dirty="0"/>
              <a:t>ример использования, если три позиции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Название </a:t>
            </a:r>
            <a:r>
              <a:rPr lang="ru-RU" b="1" dirty="0"/>
              <a:t>рубрики</a:t>
            </a:r>
            <a:r>
              <a:rPr lang="ru-RU" dirty="0"/>
              <a:t> свободное (все буквы строчные). Регулируйте длину плашки. </a:t>
            </a:r>
            <a:br>
              <a:rPr lang="ru-RU" dirty="0"/>
            </a:br>
            <a:r>
              <a:rPr lang="ru-RU" dirty="0"/>
              <a:t>Размер кегля заголовка (в зависимости от его длины) только один из трех размеров кегля (55, 77 или 105 </a:t>
            </a:r>
            <a:r>
              <a:rPr lang="ru-RU" dirty="0" err="1"/>
              <a:t>пт</a:t>
            </a:r>
            <a:r>
              <a:rPr lang="ru-RU" dirty="0"/>
              <a:t>).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ru-RU" dirty="0"/>
              <a:t>Размер кегля основного текста 55 пт. </a:t>
            </a:r>
            <a:br>
              <a:rPr lang="ru-RU" dirty="0"/>
            </a:br>
            <a:r>
              <a:rPr lang="ru-RU" dirty="0"/>
              <a:t>Размер кегля цифр 77 или 105 пт. Цифры всегда </a:t>
            </a:r>
            <a:r>
              <a:rPr lang="ru-RU" dirty="0" err="1"/>
              <a:t>Bold</a:t>
            </a:r>
            <a:r>
              <a:rPr lang="ru-RU" dirty="0"/>
              <a:t> (жирным).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ru-RU" b="1" dirty="0"/>
              <a:t>Нижняя граница </a:t>
            </a:r>
            <a:r>
              <a:rPr lang="ru-RU" dirty="0"/>
              <a:t>текста всегда на одной линии.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ru-RU" b="1" dirty="0"/>
              <a:t>Выравнивание</a:t>
            </a:r>
            <a:r>
              <a:rPr lang="ru-RU" dirty="0"/>
              <a:t> текста всегда по левому краю.</a:t>
            </a:r>
            <a:br>
              <a:rPr lang="ru-RU" dirty="0"/>
            </a:br>
            <a:r>
              <a:rPr lang="ru-RU" b="1" dirty="0"/>
              <a:t>Пиктограммы</a:t>
            </a:r>
            <a:r>
              <a:rPr lang="ru-RU" dirty="0"/>
              <a:t> брать из папки «Пиктограммы» (если не можете что-то найти, воспользуйтесь ресурсами </a:t>
            </a:r>
            <a:r>
              <a:rPr lang="ru-RU" sz="1200" i="0" dirty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www.flaticon.com, www.freepik.com)</a:t>
            </a:r>
            <a:br>
              <a:rPr lang="ru-RU" sz="1200" i="0" dirty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r>
              <a:rPr lang="ru-RU" sz="1200" i="0" dirty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Важно! Новые пиктограммы должны быть в имеющемся стиле.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ru-RU" u="sng" dirty="0"/>
              <a:t>СОДЕРЖАНИЕ ПОСТА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ru-RU" dirty="0"/>
              <a:t>В карточке кратко название вопроса, которому посвящена инфографика.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ru-RU" dirty="0"/>
              <a:t>К карточке обязательна текстовая подводка, в которой кратко даются пояснения к инфографике. Текст пишется короткими, простыми предложениями, максимально понятным языком (помним, что мы пишем для широкой публики, не для специалистов). Приветствуется цитата главы ведомства. Допустимый размер текста – до 350 символов. </a:t>
            </a:r>
            <a:endParaRPr u="sng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ru-RU" dirty="0"/>
              <a:t>Не забудьте про хештеги (!) - #суть освещаемого вопроса #министерство (название министерства).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ru-RU" dirty="0"/>
              <a:t>Схема: </a:t>
            </a:r>
            <a:r>
              <a:rPr lang="ru-RU" dirty="0" err="1"/>
              <a:t>карточка+текстовая</a:t>
            </a:r>
            <a:r>
              <a:rPr lang="ru-RU" dirty="0"/>
              <a:t> </a:t>
            </a:r>
            <a:r>
              <a:rPr lang="ru-RU" dirty="0" err="1"/>
              <a:t>подводка+тэги</a:t>
            </a:r>
            <a:r>
              <a:rPr lang="ru-RU" dirty="0"/>
              <a:t>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u="sng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ru-RU" dirty="0"/>
              <a:t> </a:t>
            </a:r>
            <a:endParaRPr sz="1800" u="sng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u="sng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ru-RU" dirty="0"/>
              <a:t> </a:t>
            </a:r>
            <a:endParaRPr sz="1800" i="0" u="sng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ru-RU" sz="1800" i="0" dirty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/>
            </a:r>
            <a:br>
              <a:rPr lang="ru-RU" sz="1800" i="0" dirty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4" y="8685214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ru-RU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i="0" u="sng" dirty="0"/>
              <a:t>ОФОРМЛЕНИЕ ПОСТА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i="1" dirty="0"/>
              <a:t>Базовый макет/только светлый фон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ru-RU" dirty="0"/>
              <a:t>Для текста (в зависимости от количества слов) используйте только 3 размера кегля (55 и/или 77 и/или 105 </a:t>
            </a:r>
            <a:r>
              <a:rPr lang="ru-RU" dirty="0" err="1"/>
              <a:t>пт</a:t>
            </a:r>
            <a:r>
              <a:rPr lang="ru-RU" dirty="0"/>
              <a:t>).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Выравнивание текста всегда по левому краю.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-RU" u="sng" dirty="0"/>
              <a:t>СОДЕРЖАНИЕ ПОСТА</a:t>
            </a:r>
            <a:endParaRPr u="sng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-RU" sz="1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Напишите текст слайда.</a:t>
            </a:r>
            <a:r>
              <a:rPr lang="ru-RU" sz="1200" b="0" strike="noStrike" spc="-1" dirty="0">
                <a:solidFill>
                  <a:schemeClr val="dk1"/>
                </a:solidFill>
                <a:latin typeface="Arial"/>
                <a:ea typeface="Calibri"/>
              </a:rPr>
              <a:t/>
            </a:r>
            <a:br>
              <a:rPr lang="ru-RU" sz="1200" b="0" strike="noStrike" spc="-1" dirty="0">
                <a:solidFill>
                  <a:schemeClr val="dk1"/>
                </a:solidFill>
                <a:latin typeface="Arial"/>
                <a:ea typeface="Calibri"/>
              </a:rPr>
            </a:br>
            <a:r>
              <a:rPr lang="ru-RU" sz="1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Допустимое количество знаков – 150 знаков.</a:t>
            </a:r>
            <a:endParaRPr u="sng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u="sng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880882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i="0" u="sng" dirty="0"/>
              <a:t>ОФОРМЛЕНИЕ ПОСТА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i="1" dirty="0"/>
              <a:t>Базовый макет/только светлый фон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ru-RU" dirty="0"/>
              <a:t>Для текста (в зависимости от количества слов) используйте только 3 размера кегля (55 и/или 77 и/или 105 </a:t>
            </a:r>
            <a:r>
              <a:rPr lang="ru-RU" dirty="0" err="1"/>
              <a:t>пт</a:t>
            </a:r>
            <a:r>
              <a:rPr lang="ru-RU" dirty="0"/>
              <a:t>).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ru-RU" dirty="0"/>
              <a:t>Если есть необходимость, можно 1-3 слова выделить.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Выравнивание текста всегда по левому краю.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-RU" u="sng" dirty="0"/>
              <a:t>СОДЕРЖАНИЕ ПОСТА</a:t>
            </a:r>
            <a:endParaRPr u="sng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-RU" sz="1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Напишите текст слайда.</a:t>
            </a:r>
            <a:r>
              <a:rPr lang="ru-RU" sz="1200" b="0" strike="noStrike" spc="-1" dirty="0">
                <a:solidFill>
                  <a:schemeClr val="dk1"/>
                </a:solidFill>
                <a:latin typeface="Arial"/>
                <a:ea typeface="Calibri"/>
              </a:rPr>
              <a:t/>
            </a:r>
            <a:br>
              <a:rPr lang="ru-RU" sz="1200" b="0" strike="noStrike" spc="-1" dirty="0">
                <a:solidFill>
                  <a:schemeClr val="dk1"/>
                </a:solidFill>
                <a:latin typeface="Arial"/>
                <a:ea typeface="Calibri"/>
              </a:rPr>
            </a:br>
            <a:r>
              <a:rPr lang="ru-RU" sz="1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Допустимое количество знаков – 150 знаков.</a:t>
            </a:r>
            <a:endParaRPr u="sng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u="sng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849935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i="0" u="sng" dirty="0"/>
              <a:t>ОФОРМЛЕНИЕ ПОСТА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i="1" dirty="0"/>
              <a:t>Базовый макет/только светлый фон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ru-RU" dirty="0"/>
              <a:t>Для текста (в зависимости от количества слов) используйте только 3 размера кегля (55 и/или 77 и/или 105 </a:t>
            </a:r>
            <a:r>
              <a:rPr lang="ru-RU" dirty="0" err="1"/>
              <a:t>пт</a:t>
            </a:r>
            <a:r>
              <a:rPr lang="ru-RU" dirty="0"/>
              <a:t>).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ru-RU" dirty="0"/>
              <a:t>Если есть необходимость, можно 1-3 слова выделить.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Выравнивание текста всегда по левому краю.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-RU" u="sng" dirty="0"/>
              <a:t>СОДЕРЖАНИЕ ПОСТА</a:t>
            </a:r>
            <a:endParaRPr u="sng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-RU" sz="1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Напишите текст слайда.</a:t>
            </a:r>
            <a:r>
              <a:rPr lang="ru-RU" sz="1200" b="0" strike="noStrike" spc="-1" dirty="0">
                <a:solidFill>
                  <a:schemeClr val="dk1"/>
                </a:solidFill>
                <a:latin typeface="Arial"/>
                <a:ea typeface="Calibri"/>
              </a:rPr>
              <a:t/>
            </a:r>
            <a:br>
              <a:rPr lang="ru-RU" sz="1200" b="0" strike="noStrike" spc="-1" dirty="0">
                <a:solidFill>
                  <a:schemeClr val="dk1"/>
                </a:solidFill>
                <a:latin typeface="Arial"/>
                <a:ea typeface="Calibri"/>
              </a:rPr>
            </a:br>
            <a:r>
              <a:rPr lang="ru-RU" sz="1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Допустимое количество знаков – 150 знаков.</a:t>
            </a:r>
            <a:endParaRPr u="sng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u="sng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40212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i="0" u="sng" dirty="0"/>
              <a:t>ОФОРМЛЕНИЕ ПОСТА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i="1" dirty="0"/>
              <a:t>Базовый макет/только светлый фон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ru-RU" dirty="0"/>
              <a:t>Для текста (в зависимости от количества слов) используйте только 3 размера кегля (55 и/или 77 и/или 105 </a:t>
            </a:r>
            <a:r>
              <a:rPr lang="ru-RU" dirty="0" err="1"/>
              <a:t>пт</a:t>
            </a:r>
            <a:r>
              <a:rPr lang="ru-RU" dirty="0"/>
              <a:t>).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ru-RU" dirty="0"/>
              <a:t>Если есть необходимость, можно 1-3 слова выделить.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Выравнивание текста всегда по левому краю.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-RU" u="sng" dirty="0"/>
              <a:t>СОДЕРЖАНИЕ ПОСТА</a:t>
            </a:r>
            <a:endParaRPr u="sng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-RU" sz="1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Напишите текст слайда.</a:t>
            </a:r>
            <a:r>
              <a:rPr lang="ru-RU" sz="1200" b="0" strike="noStrike" spc="-1" dirty="0">
                <a:solidFill>
                  <a:schemeClr val="dk1"/>
                </a:solidFill>
                <a:latin typeface="Arial"/>
                <a:ea typeface="Calibri"/>
              </a:rPr>
              <a:t/>
            </a:r>
            <a:br>
              <a:rPr lang="ru-RU" sz="1200" b="0" strike="noStrike" spc="-1" dirty="0">
                <a:solidFill>
                  <a:schemeClr val="dk1"/>
                </a:solidFill>
                <a:latin typeface="Arial"/>
                <a:ea typeface="Calibri"/>
              </a:rPr>
            </a:br>
            <a:r>
              <a:rPr lang="ru-RU" sz="1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Допустимое количество знаков – 150 знаков.</a:t>
            </a:r>
            <a:endParaRPr u="sng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u="sng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40212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i="0" u="sng" dirty="0"/>
              <a:t>ОФОРМЛЕНИЕ ПОСТА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i="1" dirty="0"/>
              <a:t>Базовый макет/только светлый фон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ru-RU" dirty="0"/>
              <a:t>Для текста (в зависимости от количества слов) используйте только 3 размера кегля (55 и/или 77 и/или 105 </a:t>
            </a:r>
            <a:r>
              <a:rPr lang="ru-RU" dirty="0" err="1"/>
              <a:t>пт</a:t>
            </a:r>
            <a:r>
              <a:rPr lang="ru-RU" dirty="0"/>
              <a:t>).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ru-RU" dirty="0"/>
              <a:t>Если есть необходимость, можно 1-3 слова выделить.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Выравнивание текста всегда по левому краю.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-RU" u="sng" dirty="0"/>
              <a:t>СОДЕРЖАНИЕ ПОСТА</a:t>
            </a:r>
            <a:endParaRPr u="sng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-RU" sz="1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Напишите текст слайда.</a:t>
            </a:r>
            <a:r>
              <a:rPr lang="ru-RU" sz="1200" b="0" strike="noStrike" spc="-1" dirty="0">
                <a:solidFill>
                  <a:schemeClr val="dk1"/>
                </a:solidFill>
                <a:latin typeface="Arial"/>
                <a:ea typeface="Calibri"/>
              </a:rPr>
              <a:t/>
            </a:r>
            <a:br>
              <a:rPr lang="ru-RU" sz="1200" b="0" strike="noStrike" spc="-1" dirty="0">
                <a:solidFill>
                  <a:schemeClr val="dk1"/>
                </a:solidFill>
                <a:latin typeface="Arial"/>
                <a:ea typeface="Calibri"/>
              </a:rPr>
            </a:br>
            <a:r>
              <a:rPr lang="ru-RU" sz="1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Допустимое количество знаков – 150 знаков.</a:t>
            </a:r>
            <a:endParaRPr u="sng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u="sng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40212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-RU" u="sng" dirty="0"/>
              <a:t>СОДЕРЖАНИЕ ПОСТА</a:t>
            </a:r>
            <a:r>
              <a:rPr lang="ru-RU" sz="1200" b="0" u="sng" strike="noStrike" spc="0" dirty="0">
                <a:solidFill>
                  <a:schemeClr val="dk1"/>
                </a:solidFill>
                <a:latin typeface="Calibri"/>
              </a:rPr>
              <a:t/>
            </a:r>
            <a:br>
              <a:rPr lang="ru-RU" sz="1200" b="0" u="sng" strike="noStrike" spc="0" dirty="0">
                <a:solidFill>
                  <a:schemeClr val="dk1"/>
                </a:solidFill>
                <a:latin typeface="Calibri"/>
              </a:rPr>
            </a:br>
            <a:r>
              <a:rPr lang="ru-RU" sz="1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Напишите призыв к действию </a:t>
            </a:r>
            <a:r>
              <a:rPr lang="ru-RU" sz="1200" b="0" strike="noStrike" spc="-1" dirty="0" err="1">
                <a:solidFill>
                  <a:srgbClr val="000000"/>
                </a:solidFill>
                <a:latin typeface="Calibri"/>
                <a:ea typeface="Calibri"/>
              </a:rPr>
              <a:t>call</a:t>
            </a:r>
            <a:r>
              <a:rPr lang="ru-RU" sz="1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r>
              <a:rPr lang="ru-RU" sz="1200" b="0" strike="noStrike" spc="-1" dirty="0" err="1">
                <a:solidFill>
                  <a:srgbClr val="000000"/>
                </a:solidFill>
                <a:latin typeface="Calibri"/>
                <a:ea typeface="Calibri"/>
              </a:rPr>
              <a:t>to</a:t>
            </a:r>
            <a:r>
              <a:rPr lang="ru-RU" sz="1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r>
              <a:rPr lang="ru-RU" sz="1200" b="0" strike="noStrike" spc="-1" dirty="0" err="1">
                <a:solidFill>
                  <a:srgbClr val="000000"/>
                </a:solidFill>
                <a:latin typeface="Calibri"/>
                <a:ea typeface="Calibri"/>
              </a:rPr>
              <a:t>action</a:t>
            </a:r>
            <a:r>
              <a:rPr lang="ru-RU" sz="1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) – до 40 знаков.</a:t>
            </a:r>
            <a:endParaRPr lang="ru-RU" sz="1200" b="0" strike="noStrike" spc="-1" dirty="0">
              <a:latin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u="sng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u="sng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15919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 txBox="1">
            <a:spLocks noGrp="1"/>
          </p:cNvSpPr>
          <p:nvPr>
            <p:ph type="ctrTitle"/>
          </p:nvPr>
        </p:nvSpPr>
        <p:spPr>
          <a:xfrm>
            <a:off x="1199912" y="2618328"/>
            <a:ext cx="13599001" cy="55699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498"/>
              <a:buFont typeface="Verdana"/>
              <a:buNone/>
              <a:defRPr sz="1049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subTitle" idx="1"/>
          </p:nvPr>
        </p:nvSpPr>
        <p:spPr>
          <a:xfrm>
            <a:off x="1999853" y="8403088"/>
            <a:ext cx="11999119" cy="3862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4199"/>
              <a:buNone/>
              <a:defRPr sz="4199"/>
            </a:lvl1pPr>
            <a:lvl2pPr lvl="1" algn="ctr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None/>
              <a:defRPr sz="3499"/>
            </a:lvl2pPr>
            <a:lvl3pPr lvl="2" algn="ctr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149"/>
              <a:buNone/>
              <a:defRPr sz="3149"/>
            </a:lvl3pPr>
            <a:lvl4pPr lvl="3" algn="ctr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4pPr>
            <a:lvl5pPr lvl="4" algn="ctr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5pPr>
            <a:lvl6pPr lvl="5" algn="ctr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6pPr>
            <a:lvl7pPr lvl="6" algn="ctr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7pPr>
            <a:lvl8pPr lvl="7" algn="ctr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8pPr>
            <a:lvl9pPr lvl="8" algn="ctr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8" name="Google Shape;18;p6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3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>
            <a:spLocks noGrp="1"/>
          </p:cNvSpPr>
          <p:nvPr>
            <p:ph type="title"/>
          </p:nvPr>
        </p:nvSpPr>
        <p:spPr>
          <a:xfrm>
            <a:off x="1099919" y="851793"/>
            <a:ext cx="13798987" cy="3092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body" idx="1"/>
          </p:nvPr>
        </p:nvSpPr>
        <p:spPr>
          <a:xfrm rot="5400000">
            <a:off x="2923859" y="2435007"/>
            <a:ext cx="10151107" cy="13798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5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3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>
            <a:spLocks noGrp="1"/>
          </p:cNvSpPr>
          <p:nvPr>
            <p:ph type="title"/>
          </p:nvPr>
        </p:nvSpPr>
        <p:spPr>
          <a:xfrm rot="5400000">
            <a:off x="6394900" y="5906048"/>
            <a:ext cx="13558265" cy="34497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body" idx="1"/>
          </p:nvPr>
        </p:nvSpPr>
        <p:spPr>
          <a:xfrm rot="5400000">
            <a:off x="-604585" y="2556294"/>
            <a:ext cx="13558265" cy="101492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6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6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3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6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>
            <a:spLocks noGrp="1"/>
          </p:cNvSpPr>
          <p:nvPr>
            <p:ph type="title"/>
          </p:nvPr>
        </p:nvSpPr>
        <p:spPr>
          <a:xfrm>
            <a:off x="1099919" y="851793"/>
            <a:ext cx="13798987" cy="3092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body" idx="1"/>
          </p:nvPr>
        </p:nvSpPr>
        <p:spPr>
          <a:xfrm>
            <a:off x="1099919" y="4258947"/>
            <a:ext cx="13798987" cy="1015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3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title"/>
          </p:nvPr>
        </p:nvSpPr>
        <p:spPr>
          <a:xfrm>
            <a:off x="1091587" y="3988600"/>
            <a:ext cx="13798987" cy="66550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498"/>
              <a:buFont typeface="Verdana"/>
              <a:buNone/>
              <a:defRPr sz="1049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body" idx="1"/>
          </p:nvPr>
        </p:nvSpPr>
        <p:spPr>
          <a:xfrm>
            <a:off x="1091587" y="10706626"/>
            <a:ext cx="13798987" cy="34997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4199"/>
              <a:buNone/>
              <a:defRPr sz="4199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rgbClr val="888888"/>
              </a:buClr>
              <a:buSzPts val="3499"/>
              <a:buNone/>
              <a:defRPr sz="3499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rgbClr val="888888"/>
              </a:buClr>
              <a:buSzPts val="3149"/>
              <a:buNone/>
              <a:defRPr sz="3149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 sz="28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 sz="28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 sz="28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 sz="28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 sz="28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 sz="28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3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>
            <a:spLocks noGrp="1"/>
          </p:cNvSpPr>
          <p:nvPr>
            <p:ph type="title"/>
          </p:nvPr>
        </p:nvSpPr>
        <p:spPr>
          <a:xfrm>
            <a:off x="1099919" y="851793"/>
            <a:ext cx="13798987" cy="3092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body" idx="1"/>
          </p:nvPr>
        </p:nvSpPr>
        <p:spPr>
          <a:xfrm>
            <a:off x="1099919" y="4258947"/>
            <a:ext cx="6799501" cy="1015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body" idx="2"/>
          </p:nvPr>
        </p:nvSpPr>
        <p:spPr>
          <a:xfrm>
            <a:off x="8099405" y="4258947"/>
            <a:ext cx="6799501" cy="1015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3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title"/>
          </p:nvPr>
        </p:nvSpPr>
        <p:spPr>
          <a:xfrm>
            <a:off x="1102003" y="851793"/>
            <a:ext cx="13798987" cy="3092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1102005" y="3921935"/>
            <a:ext cx="6768252" cy="1922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4199"/>
              <a:buNone/>
              <a:defRPr sz="4199" b="1"/>
            </a:lvl1pPr>
            <a:lvl2pPr marL="914400" lvl="1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None/>
              <a:defRPr sz="3499" b="1"/>
            </a:lvl2pPr>
            <a:lvl3pPr marL="1371600" lvl="2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149"/>
              <a:buNone/>
              <a:defRPr sz="3149" b="1"/>
            </a:lvl3pPr>
            <a:lvl4pPr marL="1828800" lvl="3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4pPr>
            <a:lvl5pPr marL="2286000" lvl="4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5pPr>
            <a:lvl6pPr marL="2743200" lvl="5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6pPr>
            <a:lvl7pPr marL="3200400" lvl="6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7pPr>
            <a:lvl8pPr marL="3657600" lvl="7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8pPr>
            <a:lvl9pPr marL="4114800" lvl="8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body" idx="2"/>
          </p:nvPr>
        </p:nvSpPr>
        <p:spPr>
          <a:xfrm>
            <a:off x="1102005" y="5844015"/>
            <a:ext cx="6768252" cy="8595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body" idx="3"/>
          </p:nvPr>
        </p:nvSpPr>
        <p:spPr>
          <a:xfrm>
            <a:off x="8099406" y="3921935"/>
            <a:ext cx="6801584" cy="1922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4199"/>
              <a:buNone/>
              <a:defRPr sz="4199" b="1"/>
            </a:lvl1pPr>
            <a:lvl2pPr marL="914400" lvl="1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None/>
              <a:defRPr sz="3499" b="1"/>
            </a:lvl2pPr>
            <a:lvl3pPr marL="1371600" lvl="2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149"/>
              <a:buNone/>
              <a:defRPr sz="3149" b="1"/>
            </a:lvl3pPr>
            <a:lvl4pPr marL="1828800" lvl="3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4pPr>
            <a:lvl5pPr marL="2286000" lvl="4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5pPr>
            <a:lvl6pPr marL="2743200" lvl="5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6pPr>
            <a:lvl7pPr marL="3200400" lvl="6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7pPr>
            <a:lvl8pPr marL="3657600" lvl="7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8pPr>
            <a:lvl9pPr marL="4114800" lvl="8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4"/>
          </p:nvPr>
        </p:nvSpPr>
        <p:spPr>
          <a:xfrm>
            <a:off x="8099406" y="5844015"/>
            <a:ext cx="6801584" cy="8595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3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>
            <a:spLocks noGrp="1"/>
          </p:cNvSpPr>
          <p:nvPr>
            <p:ph type="title"/>
          </p:nvPr>
        </p:nvSpPr>
        <p:spPr>
          <a:xfrm>
            <a:off x="1099919" y="851793"/>
            <a:ext cx="13798987" cy="3092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3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3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>
            <a:spLocks noGrp="1"/>
          </p:cNvSpPr>
          <p:nvPr>
            <p:ph type="title"/>
          </p:nvPr>
        </p:nvSpPr>
        <p:spPr>
          <a:xfrm>
            <a:off x="1102003" y="1066588"/>
            <a:ext cx="5160037" cy="37330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99"/>
              <a:buFont typeface="Verdana"/>
              <a:buNone/>
              <a:defRPr sz="559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body" idx="1"/>
          </p:nvPr>
        </p:nvSpPr>
        <p:spPr>
          <a:xfrm>
            <a:off x="6801585" y="2303538"/>
            <a:ext cx="8099405" cy="113695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584136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5599"/>
              <a:buChar char="•"/>
              <a:defRPr sz="5599"/>
            </a:lvl1pPr>
            <a:lvl2pPr marL="914400" lvl="1" indent="-539686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4899"/>
              <a:buChar char="•"/>
              <a:defRPr sz="4899"/>
            </a:lvl2pPr>
            <a:lvl3pPr marL="1371600" lvl="2" indent="-495236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4199"/>
              <a:buChar char="•"/>
              <a:defRPr sz="4199"/>
            </a:lvl3pPr>
            <a:lvl4pPr marL="1828800" lvl="3" indent="-450786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Char char="•"/>
              <a:defRPr sz="3499"/>
            </a:lvl4pPr>
            <a:lvl5pPr marL="2286000" lvl="4" indent="-450786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Char char="•"/>
              <a:defRPr sz="3499"/>
            </a:lvl5pPr>
            <a:lvl6pPr marL="2743200" lvl="5" indent="-450786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Char char="•"/>
              <a:defRPr sz="3499"/>
            </a:lvl6pPr>
            <a:lvl7pPr marL="3200400" lvl="6" indent="-450786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Char char="•"/>
              <a:defRPr sz="3499"/>
            </a:lvl7pPr>
            <a:lvl8pPr marL="3657600" lvl="7" indent="-450786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Char char="•"/>
              <a:defRPr sz="3499"/>
            </a:lvl8pPr>
            <a:lvl9pPr marL="4114800" lvl="8" indent="-450786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Char char="•"/>
              <a:defRPr sz="3499"/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body" idx="2"/>
          </p:nvPr>
        </p:nvSpPr>
        <p:spPr>
          <a:xfrm>
            <a:off x="1102003" y="4799647"/>
            <a:ext cx="5160037" cy="8891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1pPr>
            <a:lvl2pPr marL="914400" lvl="1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450"/>
              <a:buNone/>
              <a:defRPr sz="2450"/>
            </a:lvl2pPr>
            <a:lvl3pPr marL="1371600" lvl="2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3pPr>
            <a:lvl4pPr marL="1828800" lvl="3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4pPr>
            <a:lvl5pPr marL="2286000" lvl="4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5pPr>
            <a:lvl6pPr marL="2743200" lvl="5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6pPr>
            <a:lvl7pPr marL="3200400" lvl="6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7pPr>
            <a:lvl8pPr marL="3657600" lvl="7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8pPr>
            <a:lvl9pPr marL="4114800" lvl="8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3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1102003" y="1066588"/>
            <a:ext cx="5160037" cy="37330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99"/>
              <a:buFont typeface="Verdana"/>
              <a:buNone/>
              <a:defRPr sz="559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>
            <a:spLocks noGrp="1"/>
          </p:cNvSpPr>
          <p:nvPr>
            <p:ph type="pic" idx="2"/>
          </p:nvPr>
        </p:nvSpPr>
        <p:spPr>
          <a:xfrm>
            <a:off x="6801585" y="2303538"/>
            <a:ext cx="8099405" cy="113695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5599"/>
              <a:buFont typeface="Arial"/>
              <a:buNone/>
              <a:defRPr sz="55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4899"/>
              <a:buFont typeface="Arial"/>
              <a:buNone/>
              <a:defRPr sz="48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4199"/>
              <a:buFont typeface="Arial"/>
              <a:buNone/>
              <a:defRPr sz="41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Font typeface="Arial"/>
              <a:buNone/>
              <a:defRPr sz="34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Font typeface="Arial"/>
              <a:buNone/>
              <a:defRPr sz="34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Font typeface="Arial"/>
              <a:buNone/>
              <a:defRPr sz="34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Font typeface="Arial"/>
              <a:buNone/>
              <a:defRPr sz="34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Font typeface="Arial"/>
              <a:buNone/>
              <a:defRPr sz="34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Font typeface="Arial"/>
              <a:buNone/>
              <a:defRPr sz="34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Google Shape;68;p14"/>
          <p:cNvSpPr txBox="1">
            <a:spLocks noGrp="1"/>
          </p:cNvSpPr>
          <p:nvPr>
            <p:ph type="body" idx="1"/>
          </p:nvPr>
        </p:nvSpPr>
        <p:spPr>
          <a:xfrm>
            <a:off x="1102003" y="4799647"/>
            <a:ext cx="5160037" cy="8891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1pPr>
            <a:lvl2pPr marL="914400" lvl="1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450"/>
              <a:buNone/>
              <a:defRPr sz="2450"/>
            </a:lvl2pPr>
            <a:lvl3pPr marL="1371600" lvl="2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3pPr>
            <a:lvl4pPr marL="1828800" lvl="3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4pPr>
            <a:lvl5pPr marL="2286000" lvl="4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5pPr>
            <a:lvl6pPr marL="2743200" lvl="5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6pPr>
            <a:lvl7pPr marL="3200400" lvl="6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7pPr>
            <a:lvl8pPr marL="3657600" lvl="7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8pPr>
            <a:lvl9pPr marL="4114800" lvl="8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9pPr>
          </a:lstStyle>
          <a:p>
            <a:endParaRPr/>
          </a:p>
        </p:txBody>
      </p:sp>
      <p:sp>
        <p:nvSpPr>
          <p:cNvPr id="69" name="Google Shape;69;p14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3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099919" y="851793"/>
            <a:ext cx="13798987" cy="3092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99"/>
              <a:buFont typeface="Verdana"/>
              <a:buNone/>
              <a:defRPr sz="76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099919" y="4258947"/>
            <a:ext cx="13798987" cy="1015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539686" algn="l" rtl="0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4899"/>
              <a:buFont typeface="Arial"/>
              <a:buChar char="•"/>
              <a:defRPr sz="48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95236" algn="l" rtl="0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4199"/>
              <a:buFont typeface="Arial"/>
              <a:buChar char="•"/>
              <a:defRPr sz="41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450786" algn="l" rtl="0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Font typeface="Arial"/>
              <a:buChar char="•"/>
              <a:defRPr sz="34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428561" algn="l" rtl="0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149"/>
              <a:buFont typeface="Arial"/>
              <a:buChar char="•"/>
              <a:defRPr sz="314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428561" algn="l" rtl="0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149"/>
              <a:buFont typeface="Arial"/>
              <a:buChar char="•"/>
              <a:defRPr sz="314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428561" algn="l" rtl="0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149"/>
              <a:buFont typeface="Arial"/>
              <a:buChar char="•"/>
              <a:defRPr sz="314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428561" algn="l" rtl="0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149"/>
              <a:buFont typeface="Arial"/>
              <a:buChar char="•"/>
              <a:defRPr sz="314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428561" algn="l" rtl="0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149"/>
              <a:buFont typeface="Arial"/>
              <a:buChar char="•"/>
              <a:defRPr sz="314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428561" algn="l" rtl="0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149"/>
              <a:buFont typeface="Arial"/>
              <a:buChar char="•"/>
              <a:defRPr sz="314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3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>
            <a:extLst>
              <a:ext uri="{FF2B5EF4-FFF2-40B4-BE49-F238E27FC236}">
                <a16:creationId xmlns:a16="http://schemas.microsoft.com/office/drawing/2014/main" xmlns="" id="{71B77838-4FEC-4873-865C-98DFAF4A91ED}"/>
              </a:ext>
            </a:extLst>
          </p:cNvPr>
          <p:cNvGrpSpPr/>
          <p:nvPr/>
        </p:nvGrpSpPr>
        <p:grpSpPr>
          <a:xfrm>
            <a:off x="-2" y="-2"/>
            <a:ext cx="15998827" cy="15998827"/>
            <a:chOff x="-2" y="-2"/>
            <a:chExt cx="15998827" cy="15998827"/>
          </a:xfrm>
        </p:grpSpPr>
        <p:grpSp>
          <p:nvGrpSpPr>
            <p:cNvPr id="2" name="Группа 1">
              <a:extLst>
                <a:ext uri="{FF2B5EF4-FFF2-40B4-BE49-F238E27FC236}">
                  <a16:creationId xmlns:a16="http://schemas.microsoft.com/office/drawing/2014/main" xmlns="" id="{8EBFF8AF-D649-47A2-BBFA-A8A363EF4099}"/>
                </a:ext>
              </a:extLst>
            </p:cNvPr>
            <p:cNvGrpSpPr/>
            <p:nvPr/>
          </p:nvGrpSpPr>
          <p:grpSpPr>
            <a:xfrm>
              <a:off x="-2" y="-2"/>
              <a:ext cx="15998827" cy="15998827"/>
              <a:chOff x="-2" y="-2"/>
              <a:chExt cx="15998827" cy="15998827"/>
            </a:xfrm>
          </p:grpSpPr>
          <p:sp>
            <p:nvSpPr>
              <p:cNvPr id="89" name="Google Shape;89;p1"/>
              <p:cNvSpPr/>
              <p:nvPr/>
            </p:nvSpPr>
            <p:spPr>
              <a:xfrm>
                <a:off x="-2" y="-2"/>
                <a:ext cx="15998827" cy="15998827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350"/>
                  <a:buFont typeface="Arial"/>
                  <a:buNone/>
                </a:pPr>
                <a:endParaRPr sz="4350" b="0" i="0" u="none" strike="noStrike" cap="none">
                  <a:solidFill>
                    <a:schemeClr val="lt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  <p:sp>
            <p:nvSpPr>
              <p:cNvPr id="98" name="Google Shape;98;p1"/>
              <p:cNvSpPr/>
              <p:nvPr/>
            </p:nvSpPr>
            <p:spPr>
              <a:xfrm>
                <a:off x="14802491" y="14802491"/>
                <a:ext cx="1196334" cy="1196334"/>
              </a:xfrm>
              <a:prstGeom prst="rect">
                <a:avLst/>
              </a:prstGeom>
              <a:gradFill>
                <a:gsLst>
                  <a:gs pos="0">
                    <a:srgbClr val="FAB903"/>
                  </a:gs>
                  <a:gs pos="80000">
                    <a:srgbClr val="F58220"/>
                  </a:gs>
                </a:gsLst>
                <a:lin ang="2700000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3" name="Google Shape;91;p2">
              <a:extLst>
                <a:ext uri="{FF2B5EF4-FFF2-40B4-BE49-F238E27FC236}">
                  <a16:creationId xmlns:a16="http://schemas.microsoft.com/office/drawing/2014/main" xmlns="" id="{E66DBB73-ADFD-4A00-BF68-9A3C7B85FD5D}"/>
                </a:ext>
              </a:extLst>
            </p:cNvPr>
            <p:cNvSpPr txBox="1"/>
            <p:nvPr/>
          </p:nvSpPr>
          <p:spPr>
            <a:xfrm>
              <a:off x="1016068" y="15221420"/>
              <a:ext cx="3312095" cy="47701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91425" tIns="45700" rIns="91425" bIns="45700" anchor="b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lang="en-US" sz="2500" b="0" i="0" u="none" strike="noStrike" cap="none" dirty="0">
                  <a:solidFill>
                    <a:srgbClr val="525C7B">
                      <a:alpha val="50000"/>
                    </a:srgbClr>
                  </a:solidFill>
                  <a:latin typeface="Verdana"/>
                  <a:ea typeface="Verdana"/>
                  <a:cs typeface="Verdana"/>
                  <a:sym typeface="Verdana"/>
                </a:rPr>
                <a:t>mintrud.donland.ru</a:t>
              </a:r>
              <a:endParaRPr sz="2500" b="0" i="0" u="none" strike="noStrike" cap="none" dirty="0">
                <a:solidFill>
                  <a:srgbClr val="525C7B">
                    <a:alpha val="50000"/>
                  </a:srgbClr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</p:grpSp>
      <p:sp>
        <p:nvSpPr>
          <p:cNvPr id="91" name="Google Shape;91;p1"/>
          <p:cNvSpPr/>
          <p:nvPr/>
        </p:nvSpPr>
        <p:spPr>
          <a:xfrm>
            <a:off x="924628" y="3830297"/>
            <a:ext cx="13873042" cy="11172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700"/>
              <a:buFont typeface="Arial"/>
              <a:buNone/>
            </a:pPr>
            <a:endParaRPr lang="ru-RU" sz="7700" b="1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700"/>
              <a:buFont typeface="Arial"/>
              <a:buNone/>
            </a:pPr>
            <a:endParaRPr lang="ru-RU" sz="7700" b="1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700"/>
              <a:buFont typeface="Arial"/>
              <a:buNone/>
            </a:pPr>
            <a:endParaRPr lang="ru-RU" sz="7700" b="1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700"/>
              <a:buFont typeface="Arial"/>
              <a:buNone/>
            </a:pPr>
            <a:endParaRPr lang="ru-RU" sz="7700" b="1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700"/>
              <a:buFont typeface="Arial"/>
              <a:buNone/>
            </a:pPr>
            <a:endParaRPr lang="ru-RU" sz="7700" b="1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700"/>
              <a:buFont typeface="Arial"/>
              <a:buNone/>
            </a:pPr>
            <a:endParaRPr lang="ru-RU" sz="4000" b="1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700"/>
              <a:buFont typeface="Arial"/>
              <a:buNone/>
            </a:pPr>
            <a:endParaRPr lang="ru-RU" sz="600" b="1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SzPts val="7700"/>
            </a:pPr>
            <a:r>
              <a:rPr lang="ru-RU" sz="5500" b="1" dirty="0">
                <a:latin typeface="Verdana"/>
                <a:ea typeface="Verdana"/>
                <a:cs typeface="Verdana"/>
                <a:sym typeface="Verdana"/>
              </a:rPr>
              <a:t>Важная информация для граждан, которые планируют распорядиться средствами материнского (семейного) капитала</a:t>
            </a:r>
            <a:endParaRPr sz="1400" b="0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/>
          <p:nvPr/>
        </p:nvSpPr>
        <p:spPr>
          <a:xfrm>
            <a:off x="1" y="1039496"/>
            <a:ext cx="5029199" cy="1196334"/>
          </a:xfrm>
          <a:prstGeom prst="rect">
            <a:avLst/>
          </a:prstGeom>
          <a:gradFill>
            <a:gsLst>
              <a:gs pos="0">
                <a:srgbClr val="FAB903"/>
              </a:gs>
              <a:gs pos="80000">
                <a:srgbClr val="F58220"/>
              </a:gs>
            </a:gsLst>
            <a:lin ang="27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"/>
          <p:cNvSpPr/>
          <p:nvPr/>
        </p:nvSpPr>
        <p:spPr>
          <a:xfrm>
            <a:off x="342867" y="1156258"/>
            <a:ext cx="4498317" cy="784790"/>
          </a:xfrm>
          <a:prstGeom prst="rect">
            <a:avLst/>
          </a:prstGeom>
          <a:noFill/>
          <a:ln>
            <a:noFill/>
          </a:ln>
        </p:spPr>
        <p:txBody>
          <a:bodyPr spcFirstLastPara="1" wrap="none" lIns="91425" tIns="45700" rIns="91425" bIns="45700" anchor="b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lang="ru-RU" sz="4500" dirty="0" err="1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соцподдержка</a:t>
            </a:r>
            <a:endParaRPr sz="45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27" name="Picture 3" descr="C:\Users\Анна Волкова\Desktop\BASIC White 02-06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4037" y="3344860"/>
            <a:ext cx="7091383" cy="7091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740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Группа 11">
            <a:extLst>
              <a:ext uri="{FF2B5EF4-FFF2-40B4-BE49-F238E27FC236}">
                <a16:creationId xmlns:a16="http://schemas.microsoft.com/office/drawing/2014/main" xmlns="" id="{0BF5C232-1E72-49C1-B5B8-FAD9213FB91F}"/>
              </a:ext>
            </a:extLst>
          </p:cNvPr>
          <p:cNvGrpSpPr/>
          <p:nvPr/>
        </p:nvGrpSpPr>
        <p:grpSpPr>
          <a:xfrm>
            <a:off x="-2" y="28573"/>
            <a:ext cx="16022341" cy="15999775"/>
            <a:chOff x="-2" y="-2"/>
            <a:chExt cx="16022341" cy="15999775"/>
          </a:xfrm>
        </p:grpSpPr>
        <p:sp>
          <p:nvSpPr>
            <p:cNvPr id="13" name="Google Shape;89;p1">
              <a:extLst>
                <a:ext uri="{FF2B5EF4-FFF2-40B4-BE49-F238E27FC236}">
                  <a16:creationId xmlns:a16="http://schemas.microsoft.com/office/drawing/2014/main" xmlns="" id="{445B9A76-BB94-4FC9-B15C-23271460E501}"/>
                </a:ext>
              </a:extLst>
            </p:cNvPr>
            <p:cNvSpPr/>
            <p:nvPr/>
          </p:nvSpPr>
          <p:spPr>
            <a:xfrm>
              <a:off x="-2" y="-2"/>
              <a:ext cx="15998827" cy="15998827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266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4" name="Google Shape;93;p2">
              <a:extLst>
                <a:ext uri="{FF2B5EF4-FFF2-40B4-BE49-F238E27FC236}">
                  <a16:creationId xmlns:a16="http://schemas.microsoft.com/office/drawing/2014/main" xmlns="" id="{BBDA2628-BFC2-4C73-B949-B61AF61DA5A5}"/>
                </a:ext>
              </a:extLst>
            </p:cNvPr>
            <p:cNvSpPr/>
            <p:nvPr/>
          </p:nvSpPr>
          <p:spPr>
            <a:xfrm>
              <a:off x="14826005" y="14803439"/>
              <a:ext cx="1196334" cy="1196334"/>
            </a:xfrm>
            <a:prstGeom prst="rect">
              <a:avLst/>
            </a:prstGeom>
            <a:gradFill>
              <a:gsLst>
                <a:gs pos="0">
                  <a:srgbClr val="FAB903"/>
                </a:gs>
                <a:gs pos="80000">
                  <a:srgbClr val="F58220"/>
                </a:gs>
              </a:gsLst>
              <a:lin ang="27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Google Shape;91;p2">
              <a:extLst>
                <a:ext uri="{FF2B5EF4-FFF2-40B4-BE49-F238E27FC236}">
                  <a16:creationId xmlns:a16="http://schemas.microsoft.com/office/drawing/2014/main" xmlns="" id="{194FE784-E50C-4A7A-BFF7-1423ADE85526}"/>
                </a:ext>
              </a:extLst>
            </p:cNvPr>
            <p:cNvSpPr txBox="1"/>
            <p:nvPr/>
          </p:nvSpPr>
          <p:spPr>
            <a:xfrm>
              <a:off x="1016068" y="15221420"/>
              <a:ext cx="3312095" cy="47701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91425" tIns="45700" rIns="91425" bIns="45700" anchor="b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lang="en-US" sz="2500" b="0" i="0" u="none" strike="noStrike" cap="none" dirty="0">
                  <a:solidFill>
                    <a:srgbClr val="525C7B">
                      <a:alpha val="50000"/>
                    </a:srgbClr>
                  </a:solidFill>
                  <a:latin typeface="Verdana"/>
                  <a:ea typeface="Verdana"/>
                  <a:cs typeface="Verdana"/>
                  <a:sym typeface="Verdana"/>
                </a:rPr>
                <a:t>mintrud.donland.ru</a:t>
              </a:r>
              <a:endParaRPr sz="2500" b="0" i="0" u="none" strike="noStrike" cap="none" dirty="0">
                <a:solidFill>
                  <a:srgbClr val="525C7B">
                    <a:alpha val="50000"/>
                  </a:srgbClr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pic>
          <p:nvPicPr>
            <p:cNvPr id="16" name="Google Shape;113;p3">
              <a:extLst>
                <a:ext uri="{FF2B5EF4-FFF2-40B4-BE49-F238E27FC236}">
                  <a16:creationId xmlns:a16="http://schemas.microsoft.com/office/drawing/2014/main" xmlns="" id="{0CE5E51A-2ED8-4334-A08D-645981D056B2}"/>
                </a:ext>
              </a:extLst>
            </p:cNvPr>
            <p:cNvPicPr preferRelativeResize="0"/>
            <p:nvPr/>
          </p:nvPicPr>
          <p:blipFill>
            <a:blip r:embed="rId3"/>
            <a:srcRect/>
            <a:stretch/>
          </p:blipFill>
          <p:spPr>
            <a:xfrm>
              <a:off x="12824714" y="11652721"/>
              <a:ext cx="2072475" cy="3148217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0" name="Google Shape;90;p1"/>
          <p:cNvSpPr/>
          <p:nvPr/>
        </p:nvSpPr>
        <p:spPr>
          <a:xfrm>
            <a:off x="910562" y="779831"/>
            <a:ext cx="14021798" cy="3323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ru-RU" sz="10500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Уважаемые родители!  </a:t>
            </a:r>
            <a:endParaRPr sz="10500" dirty="0"/>
          </a:p>
        </p:txBody>
      </p:sp>
      <p:sp>
        <p:nvSpPr>
          <p:cNvPr id="6" name="Google Shape;90;p1">
            <a:extLst>
              <a:ext uri="{FF2B5EF4-FFF2-40B4-BE49-F238E27FC236}">
                <a16:creationId xmlns:a16="http://schemas.microsoft.com/office/drawing/2014/main" xmlns="" id="{1230A9B5-CFC4-47BD-9AE3-1C1765461552}"/>
              </a:ext>
            </a:extLst>
          </p:cNvPr>
          <p:cNvSpPr/>
          <p:nvPr/>
        </p:nvSpPr>
        <p:spPr>
          <a:xfrm>
            <a:off x="980587" y="5220000"/>
            <a:ext cx="14021798" cy="48320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ru-RU" sz="77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Существует пять направлений использования материнского </a:t>
            </a:r>
            <a:r>
              <a:rPr lang="ru-RU" sz="77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капитала </a:t>
            </a:r>
            <a:endParaRPr lang="ru-RU" sz="7700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051187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>
            <a:extLst>
              <a:ext uri="{FF2B5EF4-FFF2-40B4-BE49-F238E27FC236}">
                <a16:creationId xmlns:a16="http://schemas.microsoft.com/office/drawing/2014/main" xmlns="" id="{9F05FB63-7BEC-4853-9BBD-E984B0EB96E3}"/>
              </a:ext>
            </a:extLst>
          </p:cNvPr>
          <p:cNvGrpSpPr/>
          <p:nvPr/>
        </p:nvGrpSpPr>
        <p:grpSpPr>
          <a:xfrm>
            <a:off x="-89710" y="0"/>
            <a:ext cx="16022341" cy="15999775"/>
            <a:chOff x="-2" y="-2"/>
            <a:chExt cx="16022341" cy="15999775"/>
          </a:xfrm>
        </p:grpSpPr>
        <p:sp>
          <p:nvSpPr>
            <p:cNvPr id="10" name="Google Shape;89;p1">
              <a:extLst>
                <a:ext uri="{FF2B5EF4-FFF2-40B4-BE49-F238E27FC236}">
                  <a16:creationId xmlns:a16="http://schemas.microsoft.com/office/drawing/2014/main" xmlns="" id="{25996820-6090-485B-8BA7-C0EA02349CD7}"/>
                </a:ext>
              </a:extLst>
            </p:cNvPr>
            <p:cNvSpPr/>
            <p:nvPr/>
          </p:nvSpPr>
          <p:spPr>
            <a:xfrm>
              <a:off x="-2" y="-2"/>
              <a:ext cx="15998827" cy="15998827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266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1" name="Google Shape;93;p2">
              <a:extLst>
                <a:ext uri="{FF2B5EF4-FFF2-40B4-BE49-F238E27FC236}">
                  <a16:creationId xmlns:a16="http://schemas.microsoft.com/office/drawing/2014/main" xmlns="" id="{347B9B2E-8686-4EE9-826F-88CFD87274A4}"/>
                </a:ext>
              </a:extLst>
            </p:cNvPr>
            <p:cNvSpPr/>
            <p:nvPr/>
          </p:nvSpPr>
          <p:spPr>
            <a:xfrm>
              <a:off x="14826005" y="14803439"/>
              <a:ext cx="1196334" cy="1196334"/>
            </a:xfrm>
            <a:prstGeom prst="rect">
              <a:avLst/>
            </a:prstGeom>
            <a:gradFill>
              <a:gsLst>
                <a:gs pos="0">
                  <a:srgbClr val="FAB903"/>
                </a:gs>
                <a:gs pos="80000">
                  <a:srgbClr val="F58220"/>
                </a:gs>
              </a:gsLst>
              <a:lin ang="27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91;p2">
              <a:extLst>
                <a:ext uri="{FF2B5EF4-FFF2-40B4-BE49-F238E27FC236}">
                  <a16:creationId xmlns:a16="http://schemas.microsoft.com/office/drawing/2014/main" xmlns="" id="{6801EB58-A13D-4CE2-8707-F9AF85F1CE40}"/>
                </a:ext>
              </a:extLst>
            </p:cNvPr>
            <p:cNvSpPr txBox="1"/>
            <p:nvPr/>
          </p:nvSpPr>
          <p:spPr>
            <a:xfrm>
              <a:off x="1016068" y="15221420"/>
              <a:ext cx="3312095" cy="47701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91425" tIns="45700" rIns="91425" bIns="45700" anchor="b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lang="en-US" sz="2500" b="0" i="0" u="none" strike="noStrike" cap="none" dirty="0">
                  <a:solidFill>
                    <a:srgbClr val="525C7B">
                      <a:alpha val="50000"/>
                    </a:srgbClr>
                  </a:solidFill>
                  <a:latin typeface="Verdana"/>
                  <a:ea typeface="Verdana"/>
                  <a:cs typeface="Verdana"/>
                  <a:sym typeface="Verdana"/>
                </a:rPr>
                <a:t>mintrud.donland.ru</a:t>
              </a:r>
              <a:endParaRPr sz="2500" b="0" i="0" u="none" strike="noStrike" cap="none" dirty="0">
                <a:solidFill>
                  <a:srgbClr val="525C7B">
                    <a:alpha val="50000"/>
                  </a:srgbClr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pic>
          <p:nvPicPr>
            <p:cNvPr id="13" name="Google Shape;113;p3">
              <a:extLst>
                <a:ext uri="{FF2B5EF4-FFF2-40B4-BE49-F238E27FC236}">
                  <a16:creationId xmlns:a16="http://schemas.microsoft.com/office/drawing/2014/main" xmlns="" id="{D447AAE3-3F0B-4A85-97DA-7600349CAB88}"/>
                </a:ext>
              </a:extLst>
            </p:cNvPr>
            <p:cNvPicPr preferRelativeResize="0"/>
            <p:nvPr/>
          </p:nvPicPr>
          <p:blipFill>
            <a:blip r:embed="rId3"/>
            <a:srcRect/>
            <a:stretch/>
          </p:blipFill>
          <p:spPr>
            <a:xfrm>
              <a:off x="12824714" y="11652721"/>
              <a:ext cx="2072475" cy="3148217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0" name="Google Shape;90;p1"/>
          <p:cNvSpPr/>
          <p:nvPr/>
        </p:nvSpPr>
        <p:spPr>
          <a:xfrm>
            <a:off x="910562" y="779831"/>
            <a:ext cx="14021798" cy="2462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ru-RU" sz="7700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7700" dirty="0"/>
          </a:p>
        </p:txBody>
      </p:sp>
      <p:sp>
        <p:nvSpPr>
          <p:cNvPr id="6" name="Google Shape;90;p1">
            <a:extLst>
              <a:ext uri="{FF2B5EF4-FFF2-40B4-BE49-F238E27FC236}">
                <a16:creationId xmlns:a16="http://schemas.microsoft.com/office/drawing/2014/main" xmlns="" id="{1230A9B5-CFC4-47BD-9AE3-1C1765461552}"/>
              </a:ext>
            </a:extLst>
          </p:cNvPr>
          <p:cNvSpPr/>
          <p:nvPr/>
        </p:nvSpPr>
        <p:spPr>
          <a:xfrm>
            <a:off x="818494" y="1026056"/>
            <a:ext cx="13755708" cy="12272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143000" lvl="0" indent="-1143000">
              <a:buFont typeface="+mj-lt"/>
              <a:buAutoNum type="arabicPeriod"/>
            </a:pPr>
            <a:r>
              <a:rPr lang="ru-RU" sz="5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Улучшение </a:t>
            </a:r>
            <a:r>
              <a:rPr lang="ru-RU" sz="5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жилищных условий (приобретаемое жилое помещение должно находиться на территории РФ</a:t>
            </a:r>
            <a:r>
              <a:rPr lang="ru-RU" sz="5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  <a:endParaRPr lang="en-US" sz="55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143000" lvl="0" indent="-1143000">
              <a:buFont typeface="+mj-lt"/>
              <a:buAutoNum type="arabicPeriod"/>
            </a:pPr>
            <a:endParaRPr lang="ru-RU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143000" lvl="0" indent="-1143000">
              <a:buFont typeface="+mj-lt"/>
              <a:buAutoNum type="arabicPeriod"/>
            </a:pPr>
            <a:r>
              <a:rPr lang="ru-RU" sz="5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Получение </a:t>
            </a:r>
            <a:r>
              <a:rPr lang="ru-RU" sz="5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ежемесячной выплаты для семей с низким </a:t>
            </a:r>
            <a:r>
              <a:rPr lang="ru-RU" sz="5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доходом</a:t>
            </a:r>
            <a:endParaRPr lang="en-US" sz="55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143000" lvl="0" indent="-1143000">
              <a:buFont typeface="+mj-lt"/>
              <a:buAutoNum type="arabicPeriod"/>
            </a:pPr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143000" lvl="0" indent="-1143000">
              <a:buFont typeface="+mj-lt"/>
              <a:buAutoNum type="arabicPeriod"/>
            </a:pPr>
            <a:r>
              <a:rPr lang="ru-RU" sz="5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Обучение </a:t>
            </a:r>
            <a:r>
              <a:rPr lang="ru-RU" sz="5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детей</a:t>
            </a:r>
            <a:endParaRPr lang="en-US" sz="55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143000" lvl="0" indent="-1143000">
              <a:buFont typeface="+mj-lt"/>
              <a:buAutoNum type="arabicPeriod"/>
            </a:pPr>
            <a:endParaRPr lang="en-US" sz="105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143000" lvl="0" indent="-1143000">
              <a:buFont typeface="+mj-lt"/>
              <a:buAutoNum type="arabicPeriod"/>
            </a:pPr>
            <a:endParaRPr lang="ru-RU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143000" lvl="0" indent="-1143000">
              <a:buFont typeface="+mj-lt"/>
              <a:buAutoNum type="arabicPeriod"/>
            </a:pPr>
            <a:r>
              <a:rPr lang="ru-RU" sz="5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Формирование </a:t>
            </a:r>
            <a:r>
              <a:rPr lang="ru-RU" sz="5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будущей пенсии </a:t>
            </a:r>
            <a:r>
              <a:rPr lang="ru-RU" sz="5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мамы</a:t>
            </a:r>
            <a:endParaRPr lang="en-US" sz="55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143000" lvl="0" indent="-1143000">
              <a:buFont typeface="+mj-lt"/>
              <a:buAutoNum type="arabicPeriod"/>
            </a:pPr>
            <a:endParaRPr lang="ru-RU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143000" lvl="0" indent="-1143000">
              <a:buFont typeface="+mj-lt"/>
              <a:buAutoNum type="arabicPeriod"/>
            </a:pPr>
            <a:r>
              <a:rPr lang="ru-RU" sz="5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Приобретение </a:t>
            </a:r>
            <a:r>
              <a:rPr lang="ru-RU" sz="5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товаров и услуг для социальной адаптации и интеграции в общество  </a:t>
            </a:r>
            <a:r>
              <a:rPr lang="ru-RU" sz="5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     </a:t>
            </a:r>
            <a:r>
              <a:rPr lang="ru-RU" sz="5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детей-инвалидов</a:t>
            </a:r>
            <a:endParaRPr lang="ru-RU" sz="5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0179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>
            <a:extLst>
              <a:ext uri="{FF2B5EF4-FFF2-40B4-BE49-F238E27FC236}">
                <a16:creationId xmlns:a16="http://schemas.microsoft.com/office/drawing/2014/main" xmlns="" id="{411DE994-0D10-435B-8E1D-03915EDCDBA6}"/>
              </a:ext>
            </a:extLst>
          </p:cNvPr>
          <p:cNvGrpSpPr/>
          <p:nvPr/>
        </p:nvGrpSpPr>
        <p:grpSpPr>
          <a:xfrm>
            <a:off x="-2" y="-2"/>
            <a:ext cx="16022341" cy="15999775"/>
            <a:chOff x="-2" y="-2"/>
            <a:chExt cx="16022341" cy="15999775"/>
          </a:xfrm>
        </p:grpSpPr>
        <p:sp>
          <p:nvSpPr>
            <p:cNvPr id="10" name="Google Shape;89;p1">
              <a:extLst>
                <a:ext uri="{FF2B5EF4-FFF2-40B4-BE49-F238E27FC236}">
                  <a16:creationId xmlns:a16="http://schemas.microsoft.com/office/drawing/2014/main" xmlns="" id="{94117FA5-1BFB-4705-AF4B-B55B1E948155}"/>
                </a:ext>
              </a:extLst>
            </p:cNvPr>
            <p:cNvSpPr/>
            <p:nvPr/>
          </p:nvSpPr>
          <p:spPr>
            <a:xfrm>
              <a:off x="-2" y="-2"/>
              <a:ext cx="15998827" cy="15998827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266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1" name="Google Shape;93;p2">
              <a:extLst>
                <a:ext uri="{FF2B5EF4-FFF2-40B4-BE49-F238E27FC236}">
                  <a16:creationId xmlns:a16="http://schemas.microsoft.com/office/drawing/2014/main" xmlns="" id="{F1DEBAE8-4967-4F4E-9254-24FFFA96259E}"/>
                </a:ext>
              </a:extLst>
            </p:cNvPr>
            <p:cNvSpPr/>
            <p:nvPr/>
          </p:nvSpPr>
          <p:spPr>
            <a:xfrm>
              <a:off x="14826005" y="14803439"/>
              <a:ext cx="1196334" cy="1196334"/>
            </a:xfrm>
            <a:prstGeom prst="rect">
              <a:avLst/>
            </a:prstGeom>
            <a:gradFill>
              <a:gsLst>
                <a:gs pos="0">
                  <a:srgbClr val="FAB903"/>
                </a:gs>
                <a:gs pos="80000">
                  <a:srgbClr val="F58220"/>
                </a:gs>
              </a:gsLst>
              <a:lin ang="27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91;p2">
              <a:extLst>
                <a:ext uri="{FF2B5EF4-FFF2-40B4-BE49-F238E27FC236}">
                  <a16:creationId xmlns:a16="http://schemas.microsoft.com/office/drawing/2014/main" xmlns="" id="{328091B5-710D-475B-B1E9-24806B0B2C43}"/>
                </a:ext>
              </a:extLst>
            </p:cNvPr>
            <p:cNvSpPr txBox="1"/>
            <p:nvPr/>
          </p:nvSpPr>
          <p:spPr>
            <a:xfrm>
              <a:off x="1016068" y="15221420"/>
              <a:ext cx="3312095" cy="47701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91425" tIns="45700" rIns="91425" bIns="45700" anchor="b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lang="en-US" sz="2500" b="0" i="0" u="none" strike="noStrike" cap="none" dirty="0">
                  <a:solidFill>
                    <a:srgbClr val="525C7B">
                      <a:alpha val="50000"/>
                    </a:srgbClr>
                  </a:solidFill>
                  <a:latin typeface="Verdana"/>
                  <a:ea typeface="Verdana"/>
                  <a:cs typeface="Verdana"/>
                  <a:sym typeface="Verdana"/>
                </a:rPr>
                <a:t>mintrud.donland.ru</a:t>
              </a:r>
              <a:endParaRPr sz="2500" b="0" i="0" u="none" strike="noStrike" cap="none" dirty="0">
                <a:solidFill>
                  <a:srgbClr val="525C7B">
                    <a:alpha val="50000"/>
                  </a:srgbClr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pic>
          <p:nvPicPr>
            <p:cNvPr id="13" name="Google Shape;113;p3">
              <a:extLst>
                <a:ext uri="{FF2B5EF4-FFF2-40B4-BE49-F238E27FC236}">
                  <a16:creationId xmlns:a16="http://schemas.microsoft.com/office/drawing/2014/main" xmlns="" id="{1FDF2588-BDE3-4D75-8EB2-9F470280CE58}"/>
                </a:ext>
              </a:extLst>
            </p:cNvPr>
            <p:cNvPicPr preferRelativeResize="0"/>
            <p:nvPr/>
          </p:nvPicPr>
          <p:blipFill>
            <a:blip r:embed="rId3"/>
            <a:srcRect/>
            <a:stretch/>
          </p:blipFill>
          <p:spPr>
            <a:xfrm>
              <a:off x="12824714" y="11652721"/>
              <a:ext cx="2072475" cy="3148217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6" name="Google Shape;90;p1">
            <a:extLst>
              <a:ext uri="{FF2B5EF4-FFF2-40B4-BE49-F238E27FC236}">
                <a16:creationId xmlns:a16="http://schemas.microsoft.com/office/drawing/2014/main" xmlns="" id="{1230A9B5-CFC4-47BD-9AE3-1C1765461552}"/>
              </a:ext>
            </a:extLst>
          </p:cNvPr>
          <p:cNvSpPr/>
          <p:nvPr/>
        </p:nvSpPr>
        <p:spPr>
          <a:xfrm>
            <a:off x="980587" y="3951498"/>
            <a:ext cx="14021798" cy="51706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ru-RU" sz="5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Государственный сертификат на материнский капитал нельзя продать или </a:t>
            </a:r>
            <a:r>
              <a:rPr lang="ru-RU" sz="5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обналичить</a:t>
            </a:r>
            <a:endParaRPr lang="en-US" sz="5500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/>
            <a:endParaRPr lang="ru-RU" sz="55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/>
            <a:r>
              <a:rPr lang="ru-RU" sz="5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Государство </a:t>
            </a:r>
            <a:r>
              <a:rPr lang="ru-RU" sz="5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контролирует целевое использование </a:t>
            </a:r>
            <a:r>
              <a:rPr lang="ru-RU" sz="5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средств</a:t>
            </a:r>
            <a:endParaRPr lang="ru-RU" sz="5500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206156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>
            <a:extLst>
              <a:ext uri="{FF2B5EF4-FFF2-40B4-BE49-F238E27FC236}">
                <a16:creationId xmlns:a16="http://schemas.microsoft.com/office/drawing/2014/main" xmlns="" id="{411DE994-0D10-435B-8E1D-03915EDCDBA6}"/>
              </a:ext>
            </a:extLst>
          </p:cNvPr>
          <p:cNvGrpSpPr/>
          <p:nvPr/>
        </p:nvGrpSpPr>
        <p:grpSpPr>
          <a:xfrm>
            <a:off x="-2" y="-2"/>
            <a:ext cx="16022341" cy="15999775"/>
            <a:chOff x="-2" y="-2"/>
            <a:chExt cx="16022341" cy="15999775"/>
          </a:xfrm>
        </p:grpSpPr>
        <p:sp>
          <p:nvSpPr>
            <p:cNvPr id="10" name="Google Shape;89;p1">
              <a:extLst>
                <a:ext uri="{FF2B5EF4-FFF2-40B4-BE49-F238E27FC236}">
                  <a16:creationId xmlns:a16="http://schemas.microsoft.com/office/drawing/2014/main" xmlns="" id="{94117FA5-1BFB-4705-AF4B-B55B1E948155}"/>
                </a:ext>
              </a:extLst>
            </p:cNvPr>
            <p:cNvSpPr/>
            <p:nvPr/>
          </p:nvSpPr>
          <p:spPr>
            <a:xfrm>
              <a:off x="-2" y="-2"/>
              <a:ext cx="15998827" cy="15998827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266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1" name="Google Shape;93;p2">
              <a:extLst>
                <a:ext uri="{FF2B5EF4-FFF2-40B4-BE49-F238E27FC236}">
                  <a16:creationId xmlns:a16="http://schemas.microsoft.com/office/drawing/2014/main" xmlns="" id="{F1DEBAE8-4967-4F4E-9254-24FFFA96259E}"/>
                </a:ext>
              </a:extLst>
            </p:cNvPr>
            <p:cNvSpPr/>
            <p:nvPr/>
          </p:nvSpPr>
          <p:spPr>
            <a:xfrm>
              <a:off x="14826005" y="14803439"/>
              <a:ext cx="1196334" cy="1196334"/>
            </a:xfrm>
            <a:prstGeom prst="rect">
              <a:avLst/>
            </a:prstGeom>
            <a:gradFill>
              <a:gsLst>
                <a:gs pos="0">
                  <a:srgbClr val="FAB903"/>
                </a:gs>
                <a:gs pos="80000">
                  <a:srgbClr val="F58220"/>
                </a:gs>
              </a:gsLst>
              <a:lin ang="27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91;p2">
              <a:extLst>
                <a:ext uri="{FF2B5EF4-FFF2-40B4-BE49-F238E27FC236}">
                  <a16:creationId xmlns:a16="http://schemas.microsoft.com/office/drawing/2014/main" xmlns="" id="{328091B5-710D-475B-B1E9-24806B0B2C43}"/>
                </a:ext>
              </a:extLst>
            </p:cNvPr>
            <p:cNvSpPr txBox="1"/>
            <p:nvPr/>
          </p:nvSpPr>
          <p:spPr>
            <a:xfrm>
              <a:off x="1016068" y="15221420"/>
              <a:ext cx="3312095" cy="47701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91425" tIns="45700" rIns="91425" bIns="45700" anchor="b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lang="en-US" sz="2500" b="0" i="0" u="none" strike="noStrike" cap="none" dirty="0">
                  <a:solidFill>
                    <a:srgbClr val="525C7B">
                      <a:alpha val="50000"/>
                    </a:srgbClr>
                  </a:solidFill>
                  <a:latin typeface="Verdana"/>
                  <a:ea typeface="Verdana"/>
                  <a:cs typeface="Verdana"/>
                  <a:sym typeface="Verdana"/>
                </a:rPr>
                <a:t>mintrud.donland.ru</a:t>
              </a:r>
              <a:endParaRPr sz="2500" b="0" i="0" u="none" strike="noStrike" cap="none" dirty="0">
                <a:solidFill>
                  <a:srgbClr val="525C7B">
                    <a:alpha val="50000"/>
                  </a:srgbClr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pic>
          <p:nvPicPr>
            <p:cNvPr id="13" name="Google Shape;113;p3">
              <a:extLst>
                <a:ext uri="{FF2B5EF4-FFF2-40B4-BE49-F238E27FC236}">
                  <a16:creationId xmlns:a16="http://schemas.microsoft.com/office/drawing/2014/main" xmlns="" id="{1FDF2588-BDE3-4D75-8EB2-9F470280CE58}"/>
                </a:ext>
              </a:extLst>
            </p:cNvPr>
            <p:cNvPicPr preferRelativeResize="0"/>
            <p:nvPr/>
          </p:nvPicPr>
          <p:blipFill>
            <a:blip r:embed="rId3"/>
            <a:srcRect/>
            <a:stretch/>
          </p:blipFill>
          <p:spPr>
            <a:xfrm>
              <a:off x="12824714" y="11652721"/>
              <a:ext cx="2072475" cy="3148217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6" name="Google Shape;90;p1">
            <a:extLst>
              <a:ext uri="{FF2B5EF4-FFF2-40B4-BE49-F238E27FC236}">
                <a16:creationId xmlns:a16="http://schemas.microsoft.com/office/drawing/2014/main" xmlns="" id="{1230A9B5-CFC4-47BD-9AE3-1C1765461552}"/>
              </a:ext>
            </a:extLst>
          </p:cNvPr>
          <p:cNvSpPr/>
          <p:nvPr/>
        </p:nvSpPr>
        <p:spPr>
          <a:xfrm>
            <a:off x="980587" y="3951498"/>
            <a:ext cx="14021798" cy="4324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ru-RU" sz="5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Любые схемы обналичивания материнского капитала являются незаконными и оперативно пресекаются правоохранительными </a:t>
            </a:r>
            <a:r>
              <a:rPr lang="ru-RU" sz="5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органами</a:t>
            </a:r>
            <a:endParaRPr lang="ru-RU" sz="5500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627561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>
            <a:extLst>
              <a:ext uri="{FF2B5EF4-FFF2-40B4-BE49-F238E27FC236}">
                <a16:creationId xmlns:a16="http://schemas.microsoft.com/office/drawing/2014/main" xmlns="" id="{411DE994-0D10-435B-8E1D-03915EDCDBA6}"/>
              </a:ext>
            </a:extLst>
          </p:cNvPr>
          <p:cNvGrpSpPr/>
          <p:nvPr/>
        </p:nvGrpSpPr>
        <p:grpSpPr>
          <a:xfrm>
            <a:off x="-2" y="-2"/>
            <a:ext cx="16022341" cy="15999775"/>
            <a:chOff x="-2" y="-2"/>
            <a:chExt cx="16022341" cy="15999775"/>
          </a:xfrm>
        </p:grpSpPr>
        <p:sp>
          <p:nvSpPr>
            <p:cNvPr id="10" name="Google Shape;89;p1">
              <a:extLst>
                <a:ext uri="{FF2B5EF4-FFF2-40B4-BE49-F238E27FC236}">
                  <a16:creationId xmlns:a16="http://schemas.microsoft.com/office/drawing/2014/main" xmlns="" id="{94117FA5-1BFB-4705-AF4B-B55B1E948155}"/>
                </a:ext>
              </a:extLst>
            </p:cNvPr>
            <p:cNvSpPr/>
            <p:nvPr/>
          </p:nvSpPr>
          <p:spPr>
            <a:xfrm>
              <a:off x="-2" y="-2"/>
              <a:ext cx="15998827" cy="15998827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266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1" name="Google Shape;93;p2">
              <a:extLst>
                <a:ext uri="{FF2B5EF4-FFF2-40B4-BE49-F238E27FC236}">
                  <a16:creationId xmlns:a16="http://schemas.microsoft.com/office/drawing/2014/main" xmlns="" id="{F1DEBAE8-4967-4F4E-9254-24FFFA96259E}"/>
                </a:ext>
              </a:extLst>
            </p:cNvPr>
            <p:cNvSpPr/>
            <p:nvPr/>
          </p:nvSpPr>
          <p:spPr>
            <a:xfrm>
              <a:off x="14826005" y="14803439"/>
              <a:ext cx="1196334" cy="1196334"/>
            </a:xfrm>
            <a:prstGeom prst="rect">
              <a:avLst/>
            </a:prstGeom>
            <a:gradFill>
              <a:gsLst>
                <a:gs pos="0">
                  <a:srgbClr val="FAB903"/>
                </a:gs>
                <a:gs pos="80000">
                  <a:srgbClr val="F58220"/>
                </a:gs>
              </a:gsLst>
              <a:lin ang="27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91;p2">
              <a:extLst>
                <a:ext uri="{FF2B5EF4-FFF2-40B4-BE49-F238E27FC236}">
                  <a16:creationId xmlns:a16="http://schemas.microsoft.com/office/drawing/2014/main" xmlns="" id="{328091B5-710D-475B-B1E9-24806B0B2C43}"/>
                </a:ext>
              </a:extLst>
            </p:cNvPr>
            <p:cNvSpPr txBox="1"/>
            <p:nvPr/>
          </p:nvSpPr>
          <p:spPr>
            <a:xfrm>
              <a:off x="1016068" y="15221420"/>
              <a:ext cx="3312095" cy="47701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91425" tIns="45700" rIns="91425" bIns="45700" anchor="b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lang="en-US" sz="2500" b="0" i="0" u="none" strike="noStrike" cap="none" dirty="0">
                  <a:solidFill>
                    <a:srgbClr val="525C7B">
                      <a:alpha val="50000"/>
                    </a:srgbClr>
                  </a:solidFill>
                  <a:latin typeface="Verdana"/>
                  <a:ea typeface="Verdana"/>
                  <a:cs typeface="Verdana"/>
                  <a:sym typeface="Verdana"/>
                </a:rPr>
                <a:t>mintrud.donland.ru</a:t>
              </a:r>
              <a:endParaRPr sz="2500" b="0" i="0" u="none" strike="noStrike" cap="none" dirty="0">
                <a:solidFill>
                  <a:srgbClr val="525C7B">
                    <a:alpha val="50000"/>
                  </a:srgbClr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pic>
          <p:nvPicPr>
            <p:cNvPr id="13" name="Google Shape;113;p3">
              <a:extLst>
                <a:ext uri="{FF2B5EF4-FFF2-40B4-BE49-F238E27FC236}">
                  <a16:creationId xmlns:a16="http://schemas.microsoft.com/office/drawing/2014/main" xmlns="" id="{1FDF2588-BDE3-4D75-8EB2-9F470280CE58}"/>
                </a:ext>
              </a:extLst>
            </p:cNvPr>
            <p:cNvPicPr preferRelativeResize="0"/>
            <p:nvPr/>
          </p:nvPicPr>
          <p:blipFill>
            <a:blip r:embed="rId3"/>
            <a:srcRect/>
            <a:stretch/>
          </p:blipFill>
          <p:spPr>
            <a:xfrm>
              <a:off x="12824714" y="11652721"/>
              <a:ext cx="2072475" cy="3148217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6" name="Google Shape;90;p1">
            <a:extLst>
              <a:ext uri="{FF2B5EF4-FFF2-40B4-BE49-F238E27FC236}">
                <a16:creationId xmlns:a16="http://schemas.microsoft.com/office/drawing/2014/main" xmlns="" id="{1230A9B5-CFC4-47BD-9AE3-1C1765461552}"/>
              </a:ext>
            </a:extLst>
          </p:cNvPr>
          <p:cNvSpPr/>
          <p:nvPr/>
        </p:nvSpPr>
        <p:spPr>
          <a:xfrm>
            <a:off x="980587" y="3132000"/>
            <a:ext cx="14021798" cy="85561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ru-RU" sz="5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Если владелец сертификата соглашается принять участие в предлагаемых схемах нецелевого использования средств, он идёт на совершение противоправных действий и может быть признан соучастником преступления, что приводит к возбуждению уголовных дел в отношении владельцев </a:t>
            </a:r>
            <a:r>
              <a:rPr lang="ru-RU" sz="5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сертификатов</a:t>
            </a:r>
            <a:endParaRPr lang="ru-RU" sz="5500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196513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>
            <a:extLst>
              <a:ext uri="{FF2B5EF4-FFF2-40B4-BE49-F238E27FC236}">
                <a16:creationId xmlns:a16="http://schemas.microsoft.com/office/drawing/2014/main" xmlns="" id="{351B12C2-9C3B-4D11-A9FB-2D31AB07089C}"/>
              </a:ext>
            </a:extLst>
          </p:cNvPr>
          <p:cNvGrpSpPr/>
          <p:nvPr/>
        </p:nvGrpSpPr>
        <p:grpSpPr>
          <a:xfrm>
            <a:off x="-2" y="-2"/>
            <a:ext cx="16022341" cy="15999775"/>
            <a:chOff x="-2" y="-2"/>
            <a:chExt cx="16022341" cy="15999775"/>
          </a:xfrm>
        </p:grpSpPr>
        <p:sp>
          <p:nvSpPr>
            <p:cNvPr id="8" name="Google Shape;89;p1">
              <a:extLst>
                <a:ext uri="{FF2B5EF4-FFF2-40B4-BE49-F238E27FC236}">
                  <a16:creationId xmlns:a16="http://schemas.microsoft.com/office/drawing/2014/main" xmlns="" id="{7F2C2B32-241A-4C3C-A739-310D46CFF08F}"/>
                </a:ext>
              </a:extLst>
            </p:cNvPr>
            <p:cNvSpPr/>
            <p:nvPr/>
          </p:nvSpPr>
          <p:spPr>
            <a:xfrm>
              <a:off x="-2" y="-2"/>
              <a:ext cx="15998827" cy="15998827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266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9" name="Google Shape;93;p2">
              <a:extLst>
                <a:ext uri="{FF2B5EF4-FFF2-40B4-BE49-F238E27FC236}">
                  <a16:creationId xmlns:a16="http://schemas.microsoft.com/office/drawing/2014/main" xmlns="" id="{59E30A92-E3BA-4CE0-9501-C9A161CE2F23}"/>
                </a:ext>
              </a:extLst>
            </p:cNvPr>
            <p:cNvSpPr/>
            <p:nvPr/>
          </p:nvSpPr>
          <p:spPr>
            <a:xfrm>
              <a:off x="14826005" y="14803439"/>
              <a:ext cx="1196334" cy="1196334"/>
            </a:xfrm>
            <a:prstGeom prst="rect">
              <a:avLst/>
            </a:prstGeom>
            <a:gradFill>
              <a:gsLst>
                <a:gs pos="0">
                  <a:srgbClr val="FAB903"/>
                </a:gs>
                <a:gs pos="80000">
                  <a:srgbClr val="F58220"/>
                </a:gs>
              </a:gsLst>
              <a:lin ang="27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" name="Google Shape;91;p2">
              <a:extLst>
                <a:ext uri="{FF2B5EF4-FFF2-40B4-BE49-F238E27FC236}">
                  <a16:creationId xmlns:a16="http://schemas.microsoft.com/office/drawing/2014/main" xmlns="" id="{348728E5-568E-4F05-B675-77EFE2C5B3F6}"/>
                </a:ext>
              </a:extLst>
            </p:cNvPr>
            <p:cNvSpPr txBox="1"/>
            <p:nvPr/>
          </p:nvSpPr>
          <p:spPr>
            <a:xfrm>
              <a:off x="1016068" y="15221420"/>
              <a:ext cx="3312095" cy="47701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91425" tIns="45700" rIns="91425" bIns="45700" anchor="b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lang="en-US" sz="2500" b="0" i="0" u="none" strike="noStrike" cap="none" dirty="0">
                  <a:solidFill>
                    <a:srgbClr val="525C7B">
                      <a:alpha val="50000"/>
                    </a:srgbClr>
                  </a:solidFill>
                  <a:latin typeface="Verdana"/>
                  <a:ea typeface="Verdana"/>
                  <a:cs typeface="Verdana"/>
                  <a:sym typeface="Verdana"/>
                </a:rPr>
                <a:t>mintrud.donland.ru</a:t>
              </a:r>
              <a:endParaRPr sz="2500" b="0" i="0" u="none" strike="noStrike" cap="none" dirty="0">
                <a:solidFill>
                  <a:srgbClr val="525C7B">
                    <a:alpha val="50000"/>
                  </a:srgbClr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pic>
          <p:nvPicPr>
            <p:cNvPr id="11" name="Google Shape;113;p3">
              <a:extLst>
                <a:ext uri="{FF2B5EF4-FFF2-40B4-BE49-F238E27FC236}">
                  <a16:creationId xmlns:a16="http://schemas.microsoft.com/office/drawing/2014/main" xmlns="" id="{DDFD800E-67FA-4A4C-8B1F-4DED654C650A}"/>
                </a:ext>
              </a:extLst>
            </p:cNvPr>
            <p:cNvPicPr preferRelativeResize="0"/>
            <p:nvPr/>
          </p:nvPicPr>
          <p:blipFill>
            <a:blip r:embed="rId3"/>
            <a:srcRect/>
            <a:stretch/>
          </p:blipFill>
          <p:spPr>
            <a:xfrm rot="5400000">
              <a:off x="1643724" y="12122755"/>
              <a:ext cx="2072475" cy="3148217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0" name="Google Shape;90;p1"/>
          <p:cNvSpPr/>
          <p:nvPr/>
        </p:nvSpPr>
        <p:spPr>
          <a:xfrm>
            <a:off x="910562" y="779831"/>
            <a:ext cx="14021798" cy="3323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05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Полезно?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0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Поделись!</a:t>
            </a:r>
            <a:endParaRPr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25171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Минтруд_оранж">
      <a:dk1>
        <a:srgbClr val="000000"/>
      </a:dk1>
      <a:lt1>
        <a:srgbClr val="FFFFFF"/>
      </a:lt1>
      <a:dk2>
        <a:srgbClr val="44546A"/>
      </a:dk2>
      <a:lt2>
        <a:srgbClr val="EBEBF0"/>
      </a:lt2>
      <a:accent1>
        <a:srgbClr val="F58220"/>
      </a:accent1>
      <a:accent2>
        <a:srgbClr val="05AECD"/>
      </a:accent2>
      <a:accent3>
        <a:srgbClr val="D9D9E3"/>
      </a:accent3>
      <a:accent4>
        <a:srgbClr val="EBBE6E"/>
      </a:accent4>
      <a:accent5>
        <a:srgbClr val="E15F00"/>
      </a:accent5>
      <a:accent6>
        <a:srgbClr val="DC5050"/>
      </a:accent6>
      <a:hlink>
        <a:srgbClr val="3C4155"/>
      </a:hlink>
      <a:folHlink>
        <a:srgbClr val="DC505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</TotalTime>
  <Words>387</Words>
  <Application>Microsoft Office PowerPoint</Application>
  <PresentationFormat>Произвольный</PresentationFormat>
  <Paragraphs>106</Paragraphs>
  <Slides>7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RePack by Diakov</dc:creator>
  <cp:lastModifiedBy>Виктория Заварзина</cp:lastModifiedBy>
  <cp:revision>33</cp:revision>
  <dcterms:created xsi:type="dcterms:W3CDTF">2020-07-15T10:46:35Z</dcterms:created>
  <dcterms:modified xsi:type="dcterms:W3CDTF">2021-09-30T06:33:27Z</dcterms:modified>
</cp:coreProperties>
</file>